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61" r:id="rId4"/>
    <p:sldId id="262" r:id="rId5"/>
    <p:sldId id="264" r:id="rId6"/>
    <p:sldId id="272" r:id="rId7"/>
    <p:sldId id="263" r:id="rId8"/>
    <p:sldId id="265" r:id="rId9"/>
    <p:sldId id="266" r:id="rId10"/>
    <p:sldId id="267" r:id="rId11"/>
    <p:sldId id="268" r:id="rId12"/>
    <p:sldId id="269" r:id="rId13"/>
    <p:sldId id="274" r:id="rId14"/>
    <p:sldId id="275" r:id="rId15"/>
  </p:sldIdLst>
  <p:sldSz cx="9144000" cy="6858000" type="screen4x3"/>
  <p:notesSz cx="6858000" cy="9144000"/>
  <p:defaultTextStyle>
    <a:defPPr>
      <a:defRPr lang="uk-U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BADFC-5921-4DAB-948F-BCAEFCF52D3C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8B9487-7DD5-4ECB-880D-F860ABF5F41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F1B2C-BF41-43DE-BEDC-A76D7295E49C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F7EFB6-FA10-45AE-A8B4-B3295642140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7D12E-E9EC-4586-A682-C814F993CB0D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005D6D-15F9-41E1-82C9-7AB816359CE5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54FAF3-1314-4A6A-8E61-42A88BE9871D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C8BDE-4EF4-4C3D-9B63-DBE319EC7EC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9DECD-76EF-4B2B-8DC4-30AEDF5FB7FD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2E78B-4407-4C8C-98BF-1FE3038AFD3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68FDAD-5A8B-4D4E-A618-976448F302BC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C1107-380E-4B99-8907-92EB6AE68D96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689C3-1C6D-44FC-873B-A4334C69C09B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88F322-7CB9-4637-B9C5-5989FDE8FDCD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9FF31-BA05-4C31-AE9C-03C8CC6A6FD7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FFBE4-F510-48D7-8F5F-A4BABB5B196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DBD8A-9BFB-4DE7-B0D4-2B86785F8322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C7A78-36F0-4D79-B767-59D1D90A278C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79E1E-FD66-4984-9CD6-A36FBCF654CD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18732-A02C-4F0B-90F9-8D88A7D65F14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uk-UA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C2ED7-2455-4460-AC68-58EF74A7EB8C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D161-4FE1-4959-9972-4E745FBA666A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uk-UA" smtClean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2207D10-9B4C-4EDC-906F-7EBB448D9436}" type="datetimeFigureOut">
              <a:rPr lang="uk-UA"/>
              <a:pPr>
                <a:defRPr/>
              </a:pPr>
              <a:t>21.05.2018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9CCC842-A372-4093-89AC-1C48A4332EE9}" type="slidenum">
              <a:rPr lang="uk-UA"/>
              <a:pPr>
                <a:defRPr/>
              </a:pPr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Прямоугольник 1"/>
          <p:cNvSpPr>
            <a:spLocks noChangeArrowheads="1"/>
          </p:cNvSpPr>
          <p:nvPr/>
        </p:nvSpPr>
        <p:spPr bwMode="auto">
          <a:xfrm>
            <a:off x="219639" y="332656"/>
            <a:ext cx="8715435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k-UA" sz="2800" dirty="0" smtClean="0"/>
              <a:t>Комунальна установа </a:t>
            </a:r>
          </a:p>
          <a:p>
            <a:pPr algn="ctr"/>
            <a:r>
              <a:rPr lang="uk-UA" sz="2800" dirty="0" smtClean="0"/>
              <a:t>«Міський методичний кабінет» </a:t>
            </a:r>
          </a:p>
          <a:p>
            <a:pPr algn="ctr"/>
            <a:r>
              <a:rPr lang="uk-UA" sz="3200" dirty="0" smtClean="0"/>
              <a:t>Школа активного навчання</a:t>
            </a:r>
          </a:p>
          <a:p>
            <a:pPr algn="ctr"/>
            <a:endParaRPr lang="uk-UA" sz="3200" dirty="0" smtClean="0"/>
          </a:p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itchFamily="66" charset="0"/>
              </a:rPr>
              <a:t>« </a:t>
            </a:r>
            <a:r>
              <a:rPr lang="uk-UA" sz="4000" b="1" dirty="0" smtClean="0">
                <a:solidFill>
                  <a:srgbClr val="002060"/>
                </a:solidFill>
                <a:latin typeface="Comic Sans MS" pitchFamily="66" charset="0"/>
              </a:rPr>
              <a:t>Особливості </a:t>
            </a:r>
            <a:r>
              <a:rPr lang="uk-UA" sz="4000" b="1" dirty="0">
                <a:solidFill>
                  <a:srgbClr val="002060"/>
                </a:solidFill>
                <a:latin typeface="Comic Sans MS" pitchFamily="66" charset="0"/>
              </a:rPr>
              <a:t>вивчення іноземних мов</a:t>
            </a:r>
            <a:br>
              <a:rPr lang="uk-UA" sz="40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uk-UA" sz="4000" b="1" dirty="0">
                <a:solidFill>
                  <a:srgbClr val="002060"/>
                </a:solidFill>
                <a:latin typeface="Comic Sans MS" pitchFamily="66" charset="0"/>
              </a:rPr>
              <a:t> за оновленими програмами</a:t>
            </a:r>
            <a:br>
              <a:rPr lang="uk-UA" sz="4000" b="1" dirty="0">
                <a:solidFill>
                  <a:srgbClr val="002060"/>
                </a:solidFill>
                <a:latin typeface="Comic Sans MS" pitchFamily="66" charset="0"/>
              </a:rPr>
            </a:br>
            <a:r>
              <a:rPr lang="uk-UA" sz="4000" b="1" dirty="0">
                <a:solidFill>
                  <a:srgbClr val="002060"/>
                </a:solidFill>
                <a:latin typeface="Comic Sans MS" pitchFamily="66" charset="0"/>
              </a:rPr>
              <a:t>2017-2018 </a:t>
            </a:r>
            <a:r>
              <a:rPr lang="uk-UA" sz="4000" b="1" dirty="0" err="1">
                <a:solidFill>
                  <a:srgbClr val="002060"/>
                </a:solidFill>
                <a:latin typeface="Comic Sans MS" pitchFamily="66" charset="0"/>
              </a:rPr>
              <a:t>н.р</a:t>
            </a:r>
            <a:r>
              <a:rPr lang="uk-UA" sz="3600" b="1" dirty="0" smtClean="0">
                <a:solidFill>
                  <a:srgbClr val="002060"/>
                </a:solidFill>
                <a:latin typeface="Comic Sans MS" pitchFamily="66" charset="0"/>
              </a:rPr>
              <a:t>. </a:t>
            </a:r>
            <a:r>
              <a:rPr lang="uk-UA" sz="3600" b="1" dirty="0" smtClean="0">
                <a:solidFill>
                  <a:srgbClr val="002060"/>
                </a:solidFill>
                <a:latin typeface="Comic Sans MS" pitchFamily="66" charset="0"/>
              </a:rPr>
              <a:t>»</a:t>
            </a:r>
          </a:p>
          <a:p>
            <a:pPr algn="ctr"/>
            <a:endParaRPr lang="uk-UA" sz="3600" b="1" dirty="0" smtClean="0">
              <a:solidFill>
                <a:srgbClr val="002060"/>
              </a:solidFill>
              <a:latin typeface="Comic Sans MS" pitchFamily="66" charset="0"/>
            </a:endParaRPr>
          </a:p>
          <a:p>
            <a:pPr algn="r"/>
            <a:r>
              <a:rPr lang="uk-UA" sz="2800" dirty="0" smtClean="0"/>
              <a:t>Модератор проекту: </a:t>
            </a:r>
          </a:p>
          <a:p>
            <a:pPr algn="r"/>
            <a:r>
              <a:rPr lang="uk-UA" sz="2800" dirty="0" smtClean="0"/>
              <a:t>Методист з навчальних </a:t>
            </a:r>
          </a:p>
          <a:p>
            <a:pPr algn="r"/>
            <a:r>
              <a:rPr lang="uk-UA" sz="2800" dirty="0" smtClean="0"/>
              <a:t>дисциплін КУ «ММК» </a:t>
            </a:r>
            <a:r>
              <a:rPr lang="uk-UA" sz="2800" dirty="0" err="1" smtClean="0"/>
              <a:t>Пелішенко</a:t>
            </a:r>
            <a:r>
              <a:rPr lang="uk-UA" sz="2800" dirty="0" smtClean="0"/>
              <a:t> Г.Ф.</a:t>
            </a:r>
            <a:endParaRPr lang="uk-UA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42910" y="857232"/>
          <a:ext cx="7991475" cy="5075430"/>
        </p:xfrm>
        <a:graphic>
          <a:graphicData uri="http://schemas.openxmlformats.org/drawingml/2006/table">
            <a:tbl>
              <a:tblPr/>
              <a:tblGrid>
                <a:gridCol w="2509837"/>
                <a:gridCol w="5481638"/>
              </a:tblGrid>
              <a:tr h="45878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7 клас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аудіювання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 п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рослухан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запису матеріалу 2-3 хв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одного тексту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словах 150-200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36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говоріння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(діалог)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(монолог)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6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речен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7-8 речень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82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письмо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письмового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повідомлення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70-80 слів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84213" y="739775"/>
          <a:ext cx="7848600" cy="5135563"/>
        </p:xfrm>
        <a:graphic>
          <a:graphicData uri="http://schemas.openxmlformats.org/drawingml/2006/table">
            <a:tbl>
              <a:tblPr/>
              <a:tblGrid>
                <a:gridCol w="2463800"/>
                <a:gridCol w="5384800"/>
              </a:tblGrid>
              <a:tr h="46672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8 клас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аудіювання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рослухан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запису матеріалу 3-4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</a:t>
                      </a: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ання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одного тексту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словах 200-250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68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говоріння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(діалог)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(монолог)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6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речен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8-9 речень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0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письмо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письмового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повідомлення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80-90 слів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755650" y="620713"/>
          <a:ext cx="7632700" cy="5490021"/>
        </p:xfrm>
        <a:graphic>
          <a:graphicData uri="http://schemas.openxmlformats.org/drawingml/2006/table">
            <a:tbl>
              <a:tblPr/>
              <a:tblGrid>
                <a:gridCol w="2397125"/>
                <a:gridCol w="5235575"/>
              </a:tblGrid>
              <a:tr h="3937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9 </a:t>
                      </a: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клас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Лінгвістична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лексична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Тема «Одяг» 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додано</a:t>
                      </a:r>
                      <a:r>
                        <a:rPr kumimoji="0" lang="ru-RU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аудіювання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рослухан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запису матеріалу 3-4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8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читання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 одного тексту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словах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200-2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говоріння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(діалог)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(монолог)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речен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речень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2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письмо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письмового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повідомлення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0-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 слів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28662" y="428604"/>
          <a:ext cx="7775577" cy="5939455"/>
        </p:xfrm>
        <a:graphic>
          <a:graphicData uri="http://schemas.openxmlformats.org/drawingml/2006/table">
            <a:tbl>
              <a:tblPr/>
              <a:tblGrid>
                <a:gridCol w="2500330"/>
                <a:gridCol w="2714644"/>
                <a:gridCol w="2560603"/>
              </a:tblGrid>
              <a:tr h="114300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Очікувана  соціолінгвістична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відповідальність  на  кінець  9-го  класу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5304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СЗШ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ЗНЗ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як друга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140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А2+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А2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200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Виконує  та реагує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на широкий спектр мовленнєвих функцій,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використовуючи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поширені засоби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їх вираження.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Виконує  та  реагує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на основні мовленнєві функції, такі як запит, надання  та  обмін інформацією, а також вираження простими засобами  своїх поглядів  і  ставлень.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Здійснуює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дуже короткі  соціальні контакти, використовуючи повсякденні ввічливі форми привітання і звертання.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428604"/>
          <a:ext cx="8215369" cy="6291815"/>
        </p:xfrm>
        <a:graphic>
          <a:graphicData uri="http://schemas.openxmlformats.org/drawingml/2006/table">
            <a:tbl>
              <a:tblPr/>
              <a:tblGrid>
                <a:gridCol w="2537418"/>
                <a:gridCol w="2921875"/>
                <a:gridCol w="2756076"/>
              </a:tblGrid>
              <a:tr h="1204115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Лінгвістична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ru-RU" sz="3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компетенція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на  </a:t>
                      </a:r>
                      <a:r>
                        <a:rPr lang="ru-RU" sz="3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кінець</a:t>
                      </a:r>
                      <a:r>
                        <a:rPr lang="ru-RU" sz="32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9-го  </a:t>
                      </a:r>
                      <a:r>
                        <a:rPr lang="ru-RU" sz="3200" b="1" kern="12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класу</a:t>
                      </a:r>
                      <a:endParaRPr lang="ru-RU" sz="3200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6247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 СЗШ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у  ЗНЗ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Іноземна мова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як  друга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95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В1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А2+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Calibri" pitchFamily="34" charset="0"/>
                        </a:rPr>
                        <a:t>А2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3613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Володіє достатнім лінгвістичним діапазоном з достатнім лексичним запасом для висловлювання. 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Володіє базовим лінгвістичним діапазоном, який дозволяє вправлятися  у повсякденних передбачуваних ситуаціях, хоча зміст висловлення може страждати через </a:t>
                      </a:r>
                      <a:r>
                        <a:rPr lang="uk-UA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хезітаційні</a:t>
                      </a: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паузи для пошуку слів.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Володіє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обмеженим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діапазоном 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коротких </a:t>
                      </a: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елементарних </a:t>
                      </a:r>
                      <a:r>
                        <a:rPr lang="ru-RU" sz="2000" b="1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завчених</a:t>
                      </a: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фраз</a:t>
                      </a: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використання у передбачуваних життєвих ситуаціях </a:t>
                      </a:r>
                      <a:r>
                        <a:rPr lang="ru-RU" sz="20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 можливими труднощами та непорозумінням 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uk-UA" sz="20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 непередбачуваних обставинах.</a:t>
                      </a:r>
                      <a:endParaRPr lang="ru-RU" sz="2000" b="1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3924300" y="765175"/>
            <a:ext cx="46704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Знання однієї мови дозволяє </a:t>
            </a:r>
            <a:endParaRPr lang="uk-UA" sz="3600">
              <a:solidFill>
                <a:srgbClr val="002060"/>
              </a:solidFill>
              <a:latin typeface="Arial" charset="0"/>
              <a:ea typeface="Calibri" pitchFamily="34" charset="0"/>
            </a:endParaRPr>
          </a:p>
          <a:p>
            <a:pPr algn="ctr" eaLnBrk="0" hangingPunct="0"/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увійти в коридор життя, </a:t>
            </a:r>
            <a:endParaRPr lang="uk-UA" sz="3600">
              <a:solidFill>
                <a:srgbClr val="002060"/>
              </a:solidFill>
              <a:latin typeface="Arial" charset="0"/>
            </a:endParaRPr>
          </a:p>
          <a:p>
            <a:pPr algn="ctr" eaLnBrk="0" hangingPunct="0"/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знання двох мов </a:t>
            </a:r>
            <a:r>
              <a:rPr lang="uk-UA" sz="3600" b="1">
                <a:solidFill>
                  <a:srgbClr val="002060"/>
                </a:solidFill>
                <a:ea typeface="Calibri" pitchFamily="34" charset="0"/>
                <a:cs typeface="Calibri" pitchFamily="34" charset="0"/>
              </a:rPr>
              <a:t>–</a:t>
            </a:r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</a:t>
            </a:r>
            <a:endParaRPr lang="uk-UA" sz="3600">
              <a:solidFill>
                <a:srgbClr val="002060"/>
              </a:solidFill>
              <a:latin typeface="Arial" charset="0"/>
            </a:endParaRPr>
          </a:p>
          <a:p>
            <a:pPr algn="ctr" eaLnBrk="0" hangingPunct="0"/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відкриває вам усі двері</a:t>
            </a:r>
            <a:endParaRPr lang="uk-UA" sz="3600">
              <a:solidFill>
                <a:srgbClr val="002060"/>
              </a:solidFill>
              <a:latin typeface="Arial" charset="0"/>
            </a:endParaRPr>
          </a:p>
          <a:p>
            <a:pPr algn="ctr" eaLnBrk="0" hangingPunct="0"/>
            <a:r>
              <a:rPr lang="uk-UA" sz="3600" b="1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Calibri" pitchFamily="34" charset="0"/>
              </a:rPr>
              <a:t> у цьому коридорі. </a:t>
            </a:r>
            <a:endParaRPr lang="uk-UA" sz="3600">
              <a:solidFill>
                <a:srgbClr val="002060"/>
              </a:solidFill>
              <a:latin typeface="Arial" charset="0"/>
            </a:endParaRPr>
          </a:p>
          <a:p>
            <a:pPr eaLnBrk="0" hangingPunct="0"/>
            <a:endParaRPr lang="uk-UA">
              <a:latin typeface="Arial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580063" y="5583238"/>
            <a:ext cx="17303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uk-UA" sz="240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Франк Сміт</a:t>
            </a:r>
            <a:endParaRPr lang="uk-UA" sz="2400">
              <a:latin typeface="Arial" charset="0"/>
              <a:ea typeface="Calibri" pitchFamily="34" charset="0"/>
            </a:endParaRPr>
          </a:p>
        </p:txBody>
      </p:sp>
      <p:pic>
        <p:nvPicPr>
          <p:cNvPr id="3077" name="Picture 4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ocy;&amp;ncy;&amp;ocy;&amp;vcy;&amp;lcy;&amp;iecy;&amp;ncy;&amp;acy; &amp;pcy;&amp;rcy;&amp;ocy;&amp;gcy;&amp;rcy;&amp;acy;&amp;mcy;&amp;acy; &amp;zcy; &amp;acy;&amp;ncy;&amp;gcy;&amp;lcy;&amp;iukcy;&amp;jcy;&amp;scy;&amp;softcy;&amp;kcy;&amp;ocy;&amp;yicy; &amp;mcy;&amp;ocy;&amp;vcy;&amp;icy; 5-9 &amp;kcy;&amp;lcy;&amp;acy;&amp;scy;&amp;icy;&quot;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836613"/>
            <a:ext cx="3578225" cy="4976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Прямоугольник 2"/>
          <p:cNvSpPr>
            <a:spLocks noChangeArrowheads="1"/>
          </p:cNvSpPr>
          <p:nvPr/>
        </p:nvSpPr>
        <p:spPr bwMode="auto">
          <a:xfrm>
            <a:off x="395288" y="620713"/>
            <a:ext cx="8353425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k-UA" sz="3600" b="1">
                <a:solidFill>
                  <a:srgbClr val="FF0000"/>
                </a:solidFill>
              </a:rPr>
              <a:t>Мета базової загальної середньої освіти</a:t>
            </a:r>
          </a:p>
          <a:p>
            <a:pPr algn="ctr"/>
            <a:r>
              <a:rPr lang="uk-UA" sz="3200">
                <a:solidFill>
                  <a:srgbClr val="002060"/>
                </a:solidFill>
              </a:rPr>
              <a:t>Метою базової загальної середньої освіти є розвиток і соціалізація особистості учнів, формування у них національної самосвідомості, загальної культури, світоглядних орієнтирів, екологічного стилю мислення і поведінки, творчих здібностей, дослідницьких і життєзабезпечувальних навичок, здатності до саморозвитку й самонавчання в умовах глобальних змін і викликів.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287338" y="84138"/>
            <a:ext cx="8748712" cy="677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200" b="1">
                <a:solidFill>
                  <a:srgbClr val="FF0000"/>
                </a:solidFill>
              </a:rPr>
              <a:t>Завдання іноземних мов у реалізації мети базової загальної середньої освіти</a:t>
            </a:r>
            <a:endParaRPr lang="uk-UA" sz="1200"/>
          </a:p>
          <a:p>
            <a:r>
              <a:rPr lang="uk-UA" sz="1200"/>
              <a:t>: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•здійснювати спілкування в межах сфер,тем і ситуацій, визначених чинною навчальною програмою;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•розуміти на слух зміст автентичних текстів;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•читати і розуміти автентичні тексти різних жанрів і видів із різним рівнем; 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•здійснювати спілкування у письмовій формі відповідно до поставлених завдань;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•адекватно використовувати досвід, набутий у вивченні рідної мови та інших навчальних предметів;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•використовувати у разі потреби невербальні засоби спілкування за умови дефіциту наявних мовних засобів;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•критично оцінювати інформацію та використовувати її для різних потреб; 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•висловлювати свої думки, почуття та ставлення;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•ефективно взаємодіяти з іншими усно, письмово та за допомогою засобів електронного спілкування; 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•обирати й застосовувати доцільні комунікативні стратегії; </a:t>
            </a:r>
          </a:p>
          <a:p>
            <a:r>
              <a:rPr lang="uk-UA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•ефективно користуватися навчальними стратегіями для самостійного вивчення іноземних мов.</a:t>
            </a:r>
          </a:p>
          <a:p>
            <a:pPr algn="ctr"/>
            <a:endParaRPr lang="ru-RU" b="1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84150" y="333375"/>
            <a:ext cx="8775700" cy="59086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Головні зміни до програм з іноземних мов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5-9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класи</a:t>
            </a:r>
            <a:endParaRPr lang="uk-UA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досконалено застосування </a:t>
            </a:r>
            <a:r>
              <a:rPr lang="uk-UA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компетентнісного</a:t>
            </a: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підходу до навчання іноземної мови в контексті положень «Нової української школи» згідно з Державним стандартом базової і повної ЗСО.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Додано розділ до змістової частини програми «Інтегровані змістові лінії та орієнтовні способи їх реалізації», в якому для кожного класу за тематикою ситуативного спілкування сформульовані відповідні комунікативні вміння.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Уточнено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орієнтовний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розподіл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змісту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класах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стосовно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сфер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мовленнєвих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функцій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інвентаря</a:t>
            </a:r>
            <a:r>
              <a:rPr lang="ru-RU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uk-UA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Видокремлено</a:t>
            </a: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інтегровані змістові лінії, а саме: «Екологічна безпека та сталий розвиток», «Громадянська </a:t>
            </a:r>
            <a:r>
              <a:rPr lang="uk-UA" sz="2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відповідаль-ність</a:t>
            </a: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»,«Підприємливість та фінансова грамотність», «Здоров'я і безпека»,  які спрямовані на формування здатності застосовувати знання й уміння з різних предметів у реальних життєвих ситуаціях. </a:t>
            </a:r>
          </a:p>
          <a:p>
            <a:pPr marL="285750" indent="-285750"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uk-UA" sz="2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Окреслено лексичний, граматичний і фонологічній діапазон учня/учениці на кінець 9-го класу 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655638" y="609600"/>
            <a:ext cx="8135937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 algn="just">
              <a:buFont typeface="Wingdings" pitchFamily="2" charset="2"/>
              <a:buChar char="Ø"/>
            </a:pPr>
            <a:r>
              <a:rPr lang="uk-UA" sz="2800">
                <a:solidFill>
                  <a:srgbClr val="002060"/>
                </a:solidFill>
              </a:rPr>
              <a:t> 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Навчальна програма є </a:t>
            </a:r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рамковою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а відтак </a:t>
            </a:r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обмежує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діяльність учителів у виборі порядку вивчення та змісту кожної теми.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Деякі теми можуть вивчатись </a:t>
            </a:r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інтегровано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наприклад, Відпочинок і дозвілля + Подорож, Погода + Одяг, Подорож + Країни.</a:t>
            </a:r>
          </a:p>
          <a:p>
            <a:pPr marL="285750" indent="-285750" algn="just">
              <a:buFont typeface="Wingdings" pitchFamily="2" charset="2"/>
              <a:buChar char="Ø"/>
            </a:pP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Мовний інвентар є </a:t>
            </a:r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орієнтовним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і добирається відповідно до комуні-кативної ситуації, потреб і учнів та принципу концентричного навчання. Він </a:t>
            </a:r>
            <a:r>
              <a:rPr lang="uk-UA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є метою навчання</a:t>
            </a:r>
            <a:r>
              <a:rPr lang="uk-UA" sz="28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тому й не розглядається як окремі лексичні чи  граматичні теми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2"/>
          <p:cNvSpPr>
            <a:spLocks noChangeArrowheads="1"/>
          </p:cNvSpPr>
          <p:nvPr/>
        </p:nvSpPr>
        <p:spPr bwMode="auto">
          <a:xfrm>
            <a:off x="684213" y="333375"/>
            <a:ext cx="80645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Орієнтовні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параметри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для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навчально-пізнавальних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досягнень</a:t>
            </a:r>
            <a:r>
              <a:rPr lang="ru-RU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учнів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23850" y="1039813"/>
          <a:ext cx="8424937" cy="55677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184243"/>
                <a:gridCol w="1326147"/>
                <a:gridCol w="1248139"/>
                <a:gridCol w="1248139"/>
                <a:gridCol w="1170130"/>
                <a:gridCol w="1248139"/>
              </a:tblGrid>
              <a:tr h="552112">
                <a:tc rowSpan="2">
                  <a:txBody>
                    <a:bodyPr/>
                    <a:lstStyle/>
                    <a:p>
                      <a:r>
                        <a:rPr lang="uk-UA" dirty="0" smtClean="0"/>
                        <a:t>Уміння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Класи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6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7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8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9</a:t>
                      </a:r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Сприймання на слух(аудіювання)</a:t>
                      </a:r>
                      <a:endParaRPr lang="uk-U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прослуханого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запису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матеріалу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(у межах)</a:t>
                      </a:r>
                      <a:endParaRPr lang="ru-RU" sz="1800" b="1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2-3хв.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2-3хв.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2-3хв.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3-4хв.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/>
                        <a:t>3-4хв.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rowSpan="2"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Зорове сприймання (читання)</a:t>
                      </a:r>
                      <a:endParaRPr lang="uk-UA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одного тексту в словах(у межах)</a:t>
                      </a:r>
                      <a:endParaRPr lang="ru-RU" sz="1800" b="1" kern="1200" dirty="0" smtClean="0"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100-150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100-150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150-200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200-250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/>
                        <a:t>200-250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Усна взаємодія</a:t>
                      </a: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(діалог)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Висловлення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кожного у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репліках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правильно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оформлених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мовному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відношенні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(у межах)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Усне</a:t>
                      </a:r>
                      <a:r>
                        <a:rPr lang="uk-UA" sz="1800" b="1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продукування</a:t>
                      </a: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(монолог)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Обсяг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висловлення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у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реченнях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(у межах)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5-6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6-7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7-8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8-9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9-10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rowSpan="2">
                  <a:txBody>
                    <a:bodyPr/>
                    <a:lstStyle/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Писемне продукування</a:t>
                      </a:r>
                    </a:p>
                    <a:p>
                      <a:pPr algn="ctr"/>
                      <a:r>
                        <a:rPr lang="uk-UA" sz="18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(письмо)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Обсяг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письмового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повідомлення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 словах (у межах)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08096">
                <a:tc vMerge="1">
                  <a:txBody>
                    <a:bodyPr/>
                    <a:lstStyle/>
                    <a:p>
                      <a:endParaRPr lang="uk-UA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50-60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60-70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70-80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80-90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1" dirty="0" smtClean="0">
                          <a:solidFill>
                            <a:schemeClr val="tx1"/>
                          </a:solidFill>
                        </a:rPr>
                        <a:t>90-100</a:t>
                      </a:r>
                      <a:endParaRPr lang="uk-UA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611188" y="549275"/>
            <a:ext cx="77771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Норми, що були додані, вилучені, скорочені за обсягом або перенесені до іншого класу</a:t>
            </a:r>
          </a:p>
          <a:p>
            <a:pPr algn="ctr"/>
            <a:endParaRPr lang="uk-UA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55650" y="1628775"/>
          <a:ext cx="7956550" cy="4558157"/>
        </p:xfrm>
        <a:graphic>
          <a:graphicData uri="http://schemas.openxmlformats.org/drawingml/2006/table">
            <a:tbl>
              <a:tblPr/>
              <a:tblGrid>
                <a:gridCol w="2452688"/>
                <a:gridCol w="5503862"/>
              </a:tblGrid>
              <a:tr h="39211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 клас</a:t>
                      </a:r>
                      <a:endParaRPr kumimoji="0" lang="uk-UA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аудіювання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рослухан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запису матеріалу 2-3 </a:t>
                      </a:r>
                      <a:r>
                        <a:rPr kumimoji="0" lang="uk-UA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чит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одного тексту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словах 100-150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03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говоріння</a:t>
                      </a: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(діалог)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(монолог)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 реплік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речен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5-6  речень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1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письмо</a:t>
                      </a:r>
                      <a:endParaRPr kumimoji="0" lang="uk-UA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письмового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повідомлення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50-60 слів </a:t>
                      </a:r>
                      <a:r>
                        <a:rPr kumimoji="0" lang="uk-UA" sz="1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&amp;Rcy;&amp;iecy;&amp;zcy;&amp;ucy;&amp;lcy;&amp;softcy;&amp;tcy;&amp;acy;&amp;tcy; &amp;pcy;&amp;ocy;&amp;shcy;&amp;ucy;&amp;kcy;&amp;ucy; &amp;zcy;&amp;ocy;&amp;bcy;&amp;rcy;&amp;acy;&amp;zhcy;&amp;iecy;&amp;ncy;&amp;softcy; &amp;zcy;&amp;acy; &amp;zcy;&amp;acy;&amp;pcy;&amp;icy;&amp;tcy;&amp;ocy;&amp;mcy; &quot;&amp;fcy;&amp;ocy;&amp;ncy; &amp;dcy;&amp;lcy;&amp;yacy; &amp;pcy;&amp;rcy;&amp;iecy;&amp;zcy;&amp;iecy;&amp;ncy;&amp;tcy;&amp;acy;&amp;tscy;&amp;iukcy;&amp;yicy;&quot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900113" y="908050"/>
          <a:ext cx="7488237" cy="5357051"/>
        </p:xfrm>
        <a:graphic>
          <a:graphicData uri="http://schemas.openxmlformats.org/drawingml/2006/table">
            <a:tbl>
              <a:tblPr/>
              <a:tblGrid>
                <a:gridCol w="2351087"/>
                <a:gridCol w="5137150"/>
              </a:tblGrid>
              <a:tr h="44926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 клас</a:t>
                      </a:r>
                      <a:endParaRPr kumimoji="0" lang="uk-UA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аудіювання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рослухан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ого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 запису матеріалу 2-3 </a:t>
                      </a:r>
                      <a:r>
                        <a:rPr kumimoji="0" lang="uk-UA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хв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60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читання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 одного тексту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словах 100-150 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говоріння</a:t>
                      </a: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(діалог)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(монолог)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8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реплік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5 реплік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висловлювання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речен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ь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скорочено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6-7  речень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3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Мовленнєва 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компетенція письмо</a:t>
                      </a:r>
                      <a:endParaRPr kumimoji="0" lang="uk-UA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Обсяг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письмового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повідомлення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60-70 слів </a:t>
                      </a:r>
                      <a:r>
                        <a:rPr kumimoji="0" lang="uk-UA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(скорочено)</a:t>
                      </a:r>
                      <a:endParaRPr kumimoji="0" lang="uk-UA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Calibri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семіна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семінар</Template>
  <TotalTime>66</TotalTime>
  <Words>1020</Words>
  <Application>Microsoft Office PowerPoint</Application>
  <PresentationFormat>Экран (4:3)</PresentationFormat>
  <Paragraphs>241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Презентация семінар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Инна</cp:lastModifiedBy>
  <cp:revision>9</cp:revision>
  <dcterms:created xsi:type="dcterms:W3CDTF">2017-10-18T17:45:50Z</dcterms:created>
  <dcterms:modified xsi:type="dcterms:W3CDTF">2018-05-21T09:18:54Z</dcterms:modified>
</cp:coreProperties>
</file>